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11"/>
  </p:notesMasterIdLst>
  <p:sldIdLst>
    <p:sldId id="256" r:id="rId2"/>
    <p:sldId id="260" r:id="rId3"/>
    <p:sldId id="257" r:id="rId4"/>
    <p:sldId id="258" r:id="rId5"/>
    <p:sldId id="259"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3660B7-28F8-F548-A687-C81B8B609589}" v="9" dt="2023-11-02T03:18:56.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0"/>
    <p:restoredTop sz="77132"/>
  </p:normalViewPr>
  <p:slideViewPr>
    <p:cSldViewPr snapToGrid="0">
      <p:cViewPr>
        <p:scale>
          <a:sx n="80" d="100"/>
          <a:sy n="80" d="100"/>
        </p:scale>
        <p:origin x="2360"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6227D-0A62-C142-9149-BAD0E2363783}"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F4092-3998-F945-B00E-2F256F6C880A}" type="slidenum">
              <a:rPr lang="en-US" smtClean="0"/>
              <a:t>‹#›</a:t>
            </a:fld>
            <a:endParaRPr lang="en-US"/>
          </a:p>
        </p:txBody>
      </p:sp>
    </p:spTree>
    <p:extLst>
      <p:ext uri="{BB962C8B-B14F-4D97-AF65-F5344CB8AC3E}">
        <p14:creationId xmlns:p14="http://schemas.microsoft.com/office/powerpoint/2010/main" val="3001799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F4092-3998-F945-B00E-2F256F6C880A}" type="slidenum">
              <a:rPr lang="en-US" smtClean="0"/>
              <a:t>1</a:t>
            </a:fld>
            <a:endParaRPr lang="en-US"/>
          </a:p>
        </p:txBody>
      </p:sp>
    </p:spTree>
    <p:extLst>
      <p:ext uri="{BB962C8B-B14F-4D97-AF65-F5344CB8AC3E}">
        <p14:creationId xmlns:p14="http://schemas.microsoft.com/office/powerpoint/2010/main" val="3867190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share a little bit about myself, I personally have used CBT during counseling sessions with my counselor and it has helped me tremendously. I struggled with anxiety and depression after losing my Father in 2021. I created false cognitions in my head about people forgetting him, something bad happening to my other family members, and fears of being abandoned. With the help of CBT, I was able to train myself on how to catch these false thoughts/feelings and then retrain myself to combat these thoughts/feelings with facts. By understanding the principle that these thoughts and feelings are deceptive, this helped my anxiety, depression, and false cognitions lessen. Because I have seen the success in my own life, I truly believe that CBT works, when clients are willing to implement it in their personal lives, outside of therapy sessions. The concepts that are focused on in CBT are the ideas that our thoughts influence our feelings, which influence our behaviors. If client’s are able to understand this idea, they are able to control their cognitive distortions, and in turn have more positive actions.</a:t>
            </a:r>
          </a:p>
        </p:txBody>
      </p:sp>
      <p:sp>
        <p:nvSpPr>
          <p:cNvPr id="4" name="Slide Number Placeholder 3"/>
          <p:cNvSpPr>
            <a:spLocks noGrp="1"/>
          </p:cNvSpPr>
          <p:nvPr>
            <p:ph type="sldNum" sz="quarter" idx="5"/>
          </p:nvPr>
        </p:nvSpPr>
        <p:spPr/>
        <p:txBody>
          <a:bodyPr/>
          <a:lstStyle/>
          <a:p>
            <a:fld id="{69BF4092-3998-F945-B00E-2F256F6C880A}" type="slidenum">
              <a:rPr lang="en-US" smtClean="0"/>
              <a:t>2</a:t>
            </a:fld>
            <a:endParaRPr lang="en-US"/>
          </a:p>
        </p:txBody>
      </p:sp>
    </p:spTree>
    <p:extLst>
      <p:ext uri="{BB962C8B-B14F-4D97-AF65-F5344CB8AC3E}">
        <p14:creationId xmlns:p14="http://schemas.microsoft.com/office/powerpoint/2010/main" val="117108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personally believe that humans are inherently good, with the desire to do good and feel good. Unfortunately, when we base how we act on what makes us “feel good”, this can lead to engaging in activities that may fill a void instead of healing us of traumas or bad habits. For example, if someone experiences anxiety from talking to new people and making friends, they instead stay inside and avoid human contact as much as possible, this makes them “feel better”. Ultimately what an effect of avoiding human contact is becoming anti-social and possibly developing insecurities towards social interactions or social events. A false cognition that can happen is the idea that people do not like you, that you are not worthy of having friends, and that the reason you do not have friends is because you are a terrible person. CBT helps people understand these false cognitions, and therefore gives them the freedom to retrain their brain and help them overcome these dysfunctional thoughts and ultimately better themselves. </a:t>
            </a:r>
          </a:p>
        </p:txBody>
      </p:sp>
      <p:sp>
        <p:nvSpPr>
          <p:cNvPr id="4" name="Slide Number Placeholder 3"/>
          <p:cNvSpPr>
            <a:spLocks noGrp="1"/>
          </p:cNvSpPr>
          <p:nvPr>
            <p:ph type="sldNum" sz="quarter" idx="5"/>
          </p:nvPr>
        </p:nvSpPr>
        <p:spPr/>
        <p:txBody>
          <a:bodyPr/>
          <a:lstStyle/>
          <a:p>
            <a:fld id="{69BF4092-3998-F945-B00E-2F256F6C880A}" type="slidenum">
              <a:rPr lang="en-US" smtClean="0"/>
              <a:t>3</a:t>
            </a:fld>
            <a:endParaRPr lang="en-US"/>
          </a:p>
        </p:txBody>
      </p:sp>
    </p:spTree>
    <p:extLst>
      <p:ext uri="{BB962C8B-B14F-4D97-AF65-F5344CB8AC3E}">
        <p14:creationId xmlns:p14="http://schemas.microsoft.com/office/powerpoint/2010/main" val="173787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that dysfunction is caused by a false beliefs associated with a core belief that we already have. The aspects of a cognition are listed in the last bullet point. Automatic thoughts are how a person interprets a situation, CBT focuses on dysfunctional automatic thoughts. Cognitive distortions can all be different, but they all lead to false information. Some examples of cognitive distortions are catastrophizing and emotional reasoning. A core belief can be ideas about yourself, and the dysfunctional core belief can be that “I am unlovable and undeserving of good things”. Because of an unfortunate circumstance, one may believe that they are unlovable and undeserving. When one has a dysfunction like this, it is very easy for them to generalize this viewpoint with different aspects of their life. Understanding dysfunctional thinking and how it negatively effects you, can then lead to change. When someone is understanding about dysfunctions, and willing to change, they can then implement change by focusing on true core beliefs, as opposed to dysfunctional core beliefs. </a:t>
            </a:r>
          </a:p>
        </p:txBody>
      </p:sp>
      <p:sp>
        <p:nvSpPr>
          <p:cNvPr id="4" name="Slide Number Placeholder 3"/>
          <p:cNvSpPr>
            <a:spLocks noGrp="1"/>
          </p:cNvSpPr>
          <p:nvPr>
            <p:ph type="sldNum" sz="quarter" idx="5"/>
          </p:nvPr>
        </p:nvSpPr>
        <p:spPr/>
        <p:txBody>
          <a:bodyPr/>
          <a:lstStyle/>
          <a:p>
            <a:fld id="{69BF4092-3998-F945-B00E-2F256F6C880A}" type="slidenum">
              <a:rPr lang="en-US" smtClean="0"/>
              <a:t>4</a:t>
            </a:fld>
            <a:endParaRPr lang="en-US"/>
          </a:p>
        </p:txBody>
      </p:sp>
    </p:spTree>
    <p:extLst>
      <p:ext uri="{BB962C8B-B14F-4D97-AF65-F5344CB8AC3E}">
        <p14:creationId xmlns:p14="http://schemas.microsoft.com/office/powerpoint/2010/main" val="1514103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personally love the counselor/client dynamic in CBT. I believe that therapy should be temporary, and a counselor should be a support system for clients while they are in their most vulnerable state. The counselor should show empathy, competency, and be collaborative with their clients. Building a strong, trusting, foundation with a client is key to create this healthy counselor-client relationship. The counselor is the expert at first, and helps the client learn how to recognize dysfunctional thoughts, and then teaches them how to combat these thoughts. By teaching the client how to recognize these false cognitive belief’s, this then helps them be prepared to combat them and act on positive and true beliefs. CBT typically lasts about 5-20 sessions depending on a client’s progress and commitment to CBT outside of sessions. After a client gains the skill of implementing CBT, they can then practice it and therefore have healthier thoughts and actions. </a:t>
            </a:r>
          </a:p>
        </p:txBody>
      </p:sp>
      <p:sp>
        <p:nvSpPr>
          <p:cNvPr id="4" name="Slide Number Placeholder 3"/>
          <p:cNvSpPr>
            <a:spLocks noGrp="1"/>
          </p:cNvSpPr>
          <p:nvPr>
            <p:ph type="sldNum" sz="quarter" idx="5"/>
          </p:nvPr>
        </p:nvSpPr>
        <p:spPr/>
        <p:txBody>
          <a:bodyPr/>
          <a:lstStyle/>
          <a:p>
            <a:fld id="{69BF4092-3998-F945-B00E-2F256F6C880A}" type="slidenum">
              <a:rPr lang="en-US" smtClean="0"/>
              <a:t>5</a:t>
            </a:fld>
            <a:endParaRPr lang="en-US"/>
          </a:p>
        </p:txBody>
      </p:sp>
    </p:spTree>
    <p:extLst>
      <p:ext uri="{BB962C8B-B14F-4D97-AF65-F5344CB8AC3E}">
        <p14:creationId xmlns:p14="http://schemas.microsoft.com/office/powerpoint/2010/main" val="2703658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CBT is widely applicable for different client populations. Different client populations can be defined as different ethnicities, ages, religions, socio-economic statuses, and different mental health problems. Counselors can teach their clients how to recognize false cognitions and recognize what positive belief they would like to associate with instead of the negative belief. The willingness to change and support from others around a client can also be factors in the success of CBT. When a client is vulnerable, if they are not in a supportive and positive environment, this can slow down their progress. Depending on different social and cultural norms, counseling may be frowned upon. In order for our client to be successful, they must feel supported by themselves, their counselor, and the people closest to them. CBT can also be challenging for some individuals that have traumas from their past that affect how they live currently, because of the lack of focus on past experiences in CBT. CBT is a great tool to apply for people that struggle with mental health conditions such as anxiety, depression, addictions, stress, and phobias. CBT may not be a suitable method of therapy for individuals that struggle with more complex and more serious mental health conditions.</a:t>
            </a:r>
          </a:p>
        </p:txBody>
      </p:sp>
      <p:sp>
        <p:nvSpPr>
          <p:cNvPr id="4" name="Slide Number Placeholder 3"/>
          <p:cNvSpPr>
            <a:spLocks noGrp="1"/>
          </p:cNvSpPr>
          <p:nvPr>
            <p:ph type="sldNum" sz="quarter" idx="5"/>
          </p:nvPr>
        </p:nvSpPr>
        <p:spPr/>
        <p:txBody>
          <a:bodyPr/>
          <a:lstStyle/>
          <a:p>
            <a:fld id="{69BF4092-3998-F945-B00E-2F256F6C880A}" type="slidenum">
              <a:rPr lang="en-US" smtClean="0"/>
              <a:t>6</a:t>
            </a:fld>
            <a:endParaRPr lang="en-US"/>
          </a:p>
        </p:txBody>
      </p:sp>
    </p:spTree>
    <p:extLst>
      <p:ext uri="{BB962C8B-B14F-4D97-AF65-F5344CB8AC3E}">
        <p14:creationId xmlns:p14="http://schemas.microsoft.com/office/powerpoint/2010/main" val="457856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CBT can help me be accepting of clients by understanding the process of change in people. CBT is not a method of counseling that is easy for everyone, it most likely will be challenging for most clients. Changing a dysfunctional way of thinking into a functional one can be very challenging for clients. Being able to accept clients while they are struggling to change or are even reluctant, can help me practice the disposition of being accepting. CBT also encourages flexibility in its approach because of the way that the dynamic between the counselor and client changes. The counselor primarily is the expert of CBT in the beginning, and then changes to being a collaborative partner for their client. Understanding that progress is not linear, and that some clients may need more help or longer instruction than others can ensure that I am practicing the disposition of flexibility. </a:t>
            </a:r>
          </a:p>
        </p:txBody>
      </p:sp>
      <p:sp>
        <p:nvSpPr>
          <p:cNvPr id="4" name="Slide Number Placeholder 3"/>
          <p:cNvSpPr>
            <a:spLocks noGrp="1"/>
          </p:cNvSpPr>
          <p:nvPr>
            <p:ph type="sldNum" sz="quarter" idx="5"/>
          </p:nvPr>
        </p:nvSpPr>
        <p:spPr/>
        <p:txBody>
          <a:bodyPr/>
          <a:lstStyle/>
          <a:p>
            <a:fld id="{69BF4092-3998-F945-B00E-2F256F6C880A}" type="slidenum">
              <a:rPr lang="en-US" smtClean="0"/>
              <a:t>7</a:t>
            </a:fld>
            <a:endParaRPr lang="en-US"/>
          </a:p>
        </p:txBody>
      </p:sp>
    </p:spTree>
    <p:extLst>
      <p:ext uri="{BB962C8B-B14F-4D97-AF65-F5344CB8AC3E}">
        <p14:creationId xmlns:p14="http://schemas.microsoft.com/office/powerpoint/2010/main" val="635197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society is changing, so are methods of counseling. Although CBT has been around since the 1960’s, the ways that it has been implemented has changed overtime. As I learn more about CBT over the next few years, I can implement the skills on myself when I am faced with situations that may have false cognitions related to it. I can also try to encourage my friends and family to implement CBT and use the CBT triangle, and then follow up with them to see how it has worked for them. Since I plan on using CBT in my professional life and practicum, I should continue to do my own individual research in it and surround myself with others that are also interested in it or practice it. I should watch videos of CBT being implemented on different clients, to learn how different counselors implement it and how they structure their counseling sessions. </a:t>
            </a:r>
          </a:p>
        </p:txBody>
      </p:sp>
      <p:sp>
        <p:nvSpPr>
          <p:cNvPr id="4" name="Slide Number Placeholder 3"/>
          <p:cNvSpPr>
            <a:spLocks noGrp="1"/>
          </p:cNvSpPr>
          <p:nvPr>
            <p:ph type="sldNum" sz="quarter" idx="5"/>
          </p:nvPr>
        </p:nvSpPr>
        <p:spPr/>
        <p:txBody>
          <a:bodyPr/>
          <a:lstStyle/>
          <a:p>
            <a:fld id="{69BF4092-3998-F945-B00E-2F256F6C880A}" type="slidenum">
              <a:rPr lang="en-US" smtClean="0"/>
              <a:t>8</a:t>
            </a:fld>
            <a:endParaRPr lang="en-US"/>
          </a:p>
        </p:txBody>
      </p:sp>
    </p:spTree>
    <p:extLst>
      <p:ext uri="{BB962C8B-B14F-4D97-AF65-F5344CB8AC3E}">
        <p14:creationId xmlns:p14="http://schemas.microsoft.com/office/powerpoint/2010/main" val="2138157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000531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380334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1191693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91395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64086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487193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2855737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745837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425147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4081418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F07CD3FD-BE54-4400-942B-C6C15AA73DFD}" type="datetimeFigureOut">
              <a:rPr lang="en-US" smtClean="0"/>
              <a:t>10/22/2026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A4C0CD32-A6C8-4BA5-B3DF-D8325E32CAA4}" type="slidenum">
              <a:rPr lang="en-US" smtClean="0"/>
              <a:t>‹#›</a:t>
            </a:fld>
            <a:endParaRPr lang="en-US"/>
          </a:p>
        </p:txBody>
      </p:sp>
    </p:spTree>
    <p:extLst>
      <p:ext uri="{BB962C8B-B14F-4D97-AF65-F5344CB8AC3E}">
        <p14:creationId xmlns:p14="http://schemas.microsoft.com/office/powerpoint/2010/main" val="721531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F07CD3FD-BE54-4400-942B-C6C15AA73DFD}" type="datetimeFigureOut">
              <a:rPr lang="en-US" smtClean="0"/>
              <a:t>10/22/2026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A4C0CD32-A6C8-4BA5-B3DF-D8325E32CAA4}" type="slidenum">
              <a:rPr lang="en-US" smtClean="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295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journals.sagepub.com/doi/full/10.1177/175573801247102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2102-91FE-1FF2-2A2D-92C3E9C12FF4}"/>
              </a:ext>
            </a:extLst>
          </p:cNvPr>
          <p:cNvSpPr>
            <a:spLocks noGrp="1"/>
          </p:cNvSpPr>
          <p:nvPr>
            <p:ph type="ctrTitle"/>
          </p:nvPr>
        </p:nvSpPr>
        <p:spPr>
          <a:xfrm>
            <a:off x="6767622" y="1322425"/>
            <a:ext cx="5424378" cy="3262453"/>
          </a:xfrm>
        </p:spPr>
        <p:txBody>
          <a:bodyPr anchor="t">
            <a:normAutofit fontScale="90000"/>
          </a:bodyPr>
          <a:lstStyle/>
          <a:p>
            <a:pPr marL="0" marR="0" algn="ctr">
              <a:lnSpc>
                <a:spcPct val="200000"/>
              </a:lnSpc>
              <a:spcBef>
                <a:spcPts val="0"/>
              </a:spcBef>
              <a:spcAft>
                <a:spcPts val="0"/>
              </a:spcAft>
            </a:pPr>
            <a:r>
              <a:rPr lang="en-US" sz="2400" dirty="0">
                <a:latin typeface="Times New Roman" panose="02020603050405020304" pitchFamily="18" charset="0"/>
                <a:cs typeface="Times New Roman" panose="02020603050405020304" pitchFamily="18" charset="0"/>
              </a:rPr>
              <a:t>Cognitive Behavioral Therapy (CBT)</a:t>
            </a:r>
            <a:br>
              <a:rPr lang="en-US" sz="2400" dirty="0"/>
            </a:b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2000" kern="100" dirty="0">
                <a:effectLst/>
                <a:latin typeface="Calibri" panose="020F0502020204030204" pitchFamily="34" charset="0"/>
                <a:ea typeface="Calibri" panose="020F0502020204030204" pitchFamily="34" charset="0"/>
                <a:cs typeface="Times New Roman" panose="02020603050405020304" pitchFamily="18" charset="0"/>
              </a:rPr>
            </a:b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Krystal Gonzalez</a:t>
            </a:r>
            <a:br>
              <a:rPr lang="en-US" sz="2000" kern="100" dirty="0">
                <a:effectLst/>
                <a:latin typeface="Calibri" panose="020F0502020204030204" pitchFamily="34" charset="0"/>
                <a:ea typeface="Calibri" panose="020F0502020204030204" pitchFamily="34" charset="0"/>
                <a:cs typeface="Times New Roman" panose="02020603050405020304" pitchFamily="18" charset="0"/>
              </a:rPr>
            </a:b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CNL-500, Grand Canyon University</a:t>
            </a:r>
            <a:br>
              <a:rPr lang="en-US" sz="2000" kern="100" dirty="0">
                <a:effectLst/>
                <a:latin typeface="Calibri" panose="020F0502020204030204" pitchFamily="34" charset="0"/>
                <a:ea typeface="Calibri" panose="020F0502020204030204" pitchFamily="34" charset="0"/>
                <a:cs typeface="Times New Roman" panose="02020603050405020304" pitchFamily="18" charset="0"/>
              </a:rPr>
            </a:br>
            <a:r>
              <a:rPr lang="en-US" sz="2000" kern="100" dirty="0">
                <a:effectLst/>
                <a:latin typeface="Times New Roman" panose="02020603050405020304" pitchFamily="18" charset="0"/>
                <a:ea typeface="Times New Roman" panose="02020603050405020304" pitchFamily="18" charset="0"/>
                <a:cs typeface="Times New Roman" panose="02020603050405020304" pitchFamily="18" charset="0"/>
              </a:rPr>
              <a:t>Dr. Jill Willis</a:t>
            </a:r>
            <a:br>
              <a:rPr lang="en-US" sz="2000" kern="100" dirty="0">
                <a:effectLst/>
                <a:latin typeface="Calibri" panose="020F0502020204030204" pitchFamily="34" charset="0"/>
                <a:ea typeface="Calibri" panose="020F0502020204030204" pitchFamily="34" charset="0"/>
                <a:cs typeface="Times New Roman" panose="02020603050405020304" pitchFamily="18" charset="0"/>
              </a:rPr>
            </a:br>
            <a:r>
              <a:rPr lang="en-US" sz="2000" kern="100" dirty="0">
                <a:latin typeface="Times New Roman" panose="02020603050405020304" pitchFamily="18" charset="0"/>
                <a:ea typeface="Calibri" panose="020F0502020204030204" pitchFamily="34" charset="0"/>
                <a:cs typeface="Times New Roman" panose="02020603050405020304" pitchFamily="18" charset="0"/>
              </a:rPr>
              <a:t>November, 1</a:t>
            </a:r>
            <a:r>
              <a:rPr lang="en-US" sz="2000" kern="100" baseline="30000" dirty="0">
                <a:latin typeface="Times New Roman" panose="02020603050405020304" pitchFamily="18" charset="0"/>
                <a:ea typeface="Calibri" panose="020F0502020204030204" pitchFamily="34" charset="0"/>
                <a:cs typeface="Times New Roman" panose="02020603050405020304" pitchFamily="18" charset="0"/>
              </a:rPr>
              <a:t>st</a:t>
            </a:r>
            <a:r>
              <a:rPr lang="en-US" sz="2000" kern="100" dirty="0">
                <a:effectLst/>
                <a:latin typeface="Times New Roman" panose="02020603050405020304" pitchFamily="18" charset="0"/>
                <a:ea typeface="Calibri" panose="020F0502020204030204" pitchFamily="34" charset="0"/>
                <a:cs typeface="Times New Roman" panose="02020603050405020304" pitchFamily="18" charset="0"/>
              </a:rPr>
              <a:t> 2023</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pic>
        <p:nvPicPr>
          <p:cNvPr id="4" name="Picture 3" descr="Green patterned leaves">
            <a:extLst>
              <a:ext uri="{FF2B5EF4-FFF2-40B4-BE49-F238E27FC236}">
                <a16:creationId xmlns:a16="http://schemas.microsoft.com/office/drawing/2014/main" id="{21D183F0-68BF-2738-94EB-802D7620A6A1}"/>
              </a:ext>
            </a:extLst>
          </p:cNvPr>
          <p:cNvPicPr>
            <a:picLocks noChangeAspect="1"/>
          </p:cNvPicPr>
          <p:nvPr/>
        </p:nvPicPr>
        <p:blipFill rotWithShape="1">
          <a:blip r:embed="rId3"/>
          <a:srcRect t="7229" b="8502"/>
          <a:stretch/>
        </p:blipFill>
        <p:spPr>
          <a:xfrm>
            <a:off x="643467" y="1797775"/>
            <a:ext cx="5799962" cy="3262452"/>
          </a:xfrm>
          <a:prstGeom prst="rect">
            <a:avLst/>
          </a:prstGeom>
          <a:noFill/>
        </p:spPr>
      </p:pic>
      <p:sp>
        <p:nvSpPr>
          <p:cNvPr id="27" name="Date Placeholder 3">
            <a:extLst>
              <a:ext uri="{FF2B5EF4-FFF2-40B4-BE49-F238E27FC236}">
                <a16:creationId xmlns:a16="http://schemas.microsoft.com/office/drawing/2014/main" id="{E36EB3A5-E8FB-48A5-BB59-1E449A9F73BB}"/>
              </a:ext>
            </a:extLst>
          </p:cNvPr>
          <p:cNvSpPr>
            <a:spLocks noGrp="1"/>
          </p:cNvSpPr>
          <p:nvPr>
            <p:ph type="dt" sz="half" idx="10"/>
          </p:nvPr>
        </p:nvSpPr>
        <p:spPr>
          <a:xfrm>
            <a:off x="912628" y="6356350"/>
            <a:ext cx="2743200" cy="365125"/>
          </a:xfrm>
        </p:spPr>
        <p:txBody>
          <a:bodyPr/>
          <a:lstStyle/>
          <a:p>
            <a:pPr>
              <a:spcAft>
                <a:spcPts val="600"/>
              </a:spcAft>
            </a:pPr>
            <a:fld id="{47B991A3-FCCB-4921-B21C-3336FFF5089B}" type="datetime1">
              <a:rPr lang="en-US" smtClean="0"/>
              <a:pPr>
                <a:spcAft>
                  <a:spcPts val="600"/>
                </a:spcAft>
              </a:pPr>
              <a:t>10/22/2026</a:t>
            </a:fld>
            <a:endParaRPr lang="en-US"/>
          </a:p>
        </p:txBody>
      </p:sp>
      <p:sp>
        <p:nvSpPr>
          <p:cNvPr id="28" name="Footer Placeholder 4">
            <a:extLst>
              <a:ext uri="{FF2B5EF4-FFF2-40B4-BE49-F238E27FC236}">
                <a16:creationId xmlns:a16="http://schemas.microsoft.com/office/drawing/2014/main" id="{4B21C378-352D-4BF8-BD65-16270960EBE4}"/>
              </a:ext>
            </a:extLst>
          </p:cNvPr>
          <p:cNvSpPr>
            <a:spLocks noGrp="1"/>
          </p:cNvSpPr>
          <p:nvPr>
            <p:ph type="ftr" sz="quarter" idx="11"/>
          </p:nvPr>
        </p:nvSpPr>
        <p:spPr>
          <a:xfrm>
            <a:off x="6767622" y="6356350"/>
            <a:ext cx="4040373" cy="365125"/>
          </a:xfrm>
        </p:spPr>
        <p:txBody>
          <a:bodyPr/>
          <a:lstStyle/>
          <a:p>
            <a:pPr>
              <a:spcAft>
                <a:spcPts val="600"/>
              </a:spcAft>
            </a:pPr>
            <a:r>
              <a:rPr lang="en-US"/>
              <a:t>Sample Footer Text</a:t>
            </a:r>
          </a:p>
        </p:txBody>
      </p:sp>
      <p:sp>
        <p:nvSpPr>
          <p:cNvPr id="29" name="Slide Number Placeholder 5">
            <a:extLst>
              <a:ext uri="{FF2B5EF4-FFF2-40B4-BE49-F238E27FC236}">
                <a16:creationId xmlns:a16="http://schemas.microsoft.com/office/drawing/2014/main" id="{28B954E5-2A8D-44FA-ABD2-4DE4CE1EE71F}"/>
              </a:ext>
            </a:extLst>
          </p:cNvPr>
          <p:cNvSpPr>
            <a:spLocks noGrp="1"/>
          </p:cNvSpPr>
          <p:nvPr>
            <p:ph type="sldNum" sz="quarter" idx="12"/>
          </p:nvPr>
        </p:nvSpPr>
        <p:spPr>
          <a:xfrm>
            <a:off x="10807995" y="6356350"/>
            <a:ext cx="723014" cy="365125"/>
          </a:xfrm>
        </p:spPr>
        <p:txBody>
          <a:bodyPr/>
          <a:lstStyle/>
          <a:p>
            <a:pPr>
              <a:spcAft>
                <a:spcPts val="600"/>
              </a:spcAft>
            </a:pPr>
            <a:fld id="{2B6A0707-BFCA-4BDD-8B25-E2A14A0F80A6}" type="slidenum">
              <a:rPr lang="en-US" smtClean="0"/>
              <a:pPr>
                <a:spcAft>
                  <a:spcPts val="600"/>
                </a:spcAft>
              </a:pPr>
              <a:t>1</a:t>
            </a:fld>
            <a:endParaRPr lang="en-US" dirty="0"/>
          </a:p>
        </p:txBody>
      </p:sp>
    </p:spTree>
    <p:extLst>
      <p:ext uri="{BB962C8B-B14F-4D97-AF65-F5344CB8AC3E}">
        <p14:creationId xmlns:p14="http://schemas.microsoft.com/office/powerpoint/2010/main" val="1807625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42242-E6A2-96F7-2E0B-0ACFD91AF9F0}"/>
              </a:ext>
            </a:extLst>
          </p:cNvPr>
          <p:cNvSpPr>
            <a:spLocks noGrp="1"/>
          </p:cNvSpPr>
          <p:nvPr>
            <p:ph type="title"/>
          </p:nvPr>
        </p:nvSpPr>
        <p:spPr/>
        <p:txBody>
          <a:bodyPr>
            <a:normAutofit fontScale="90000"/>
          </a:bodyPr>
          <a:lstStyle/>
          <a:p>
            <a:r>
              <a:rPr lang="en-US" sz="3200" b="0" i="0" u="none" strike="noStrike" spc="10" dirty="0">
                <a:solidFill>
                  <a:srgbClr val="212121"/>
                </a:solidFill>
                <a:effectLst/>
                <a:latin typeface="Times New Roman" panose="02020603050405020304" pitchFamily="18" charset="0"/>
                <a:cs typeface="Times New Roman" panose="02020603050405020304" pitchFamily="18" charset="0"/>
              </a:rPr>
              <a:t>How do you personally identify with the concepts of CBT?</a:t>
            </a:r>
            <a:br>
              <a:rPr lang="en-US" sz="1800" b="0" i="0" u="none" strike="noStrike" dirty="0">
                <a:solidFill>
                  <a:srgbClr val="212121"/>
                </a:solidFill>
                <a:effectLst/>
                <a:latin typeface="Calibri" panose="020F0502020204030204" pitchFamily="34"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42CCC84-7A4A-B991-B858-AA0ACF667C08}"/>
              </a:ext>
            </a:extLst>
          </p:cNvPr>
          <p:cNvSpPr>
            <a:spLocks noGrp="1"/>
          </p:cNvSpPr>
          <p:nvPr>
            <p:ph idx="1"/>
          </p:nvPr>
        </p:nvSpPr>
        <p:spPr/>
        <p:txBody>
          <a:bodyPr>
            <a:normAutofit fontScale="85000" lnSpcReduction="20000"/>
          </a:bodyPr>
          <a:lstStyle/>
          <a:p>
            <a:pPr>
              <a:buFont typeface="Wingdings" pitchFamily="2" charset="2"/>
              <a:buChar char="v"/>
            </a:pPr>
            <a:r>
              <a:rPr lang="en-US" sz="2200" b="0" i="0" u="none" strike="noStrike" spc="10" dirty="0">
                <a:solidFill>
                  <a:srgbClr val="212121"/>
                </a:solidFill>
                <a:effectLst/>
                <a:latin typeface="Times New Roman" panose="02020603050405020304" pitchFamily="18" charset="0"/>
                <a:cs typeface="Times New Roman" panose="02020603050405020304" pitchFamily="18" charset="0"/>
              </a:rPr>
              <a:t>The concepts of this theory are the idea that there is a connection between thoughts, emotions, and behaviors. (Fenn &amp; Byrne, 2013)</a:t>
            </a:r>
            <a:endParaRPr lang="en-US" sz="2200" b="0" i="0" u="none" strike="noStrike" dirty="0">
              <a:solidFill>
                <a:srgbClr val="212121"/>
              </a:solidFill>
              <a:effectLst/>
              <a:latin typeface="Times New Roman" panose="02020603050405020304" pitchFamily="18" charset="0"/>
              <a:cs typeface="Times New Roman" panose="02020603050405020304" pitchFamily="18" charset="0"/>
            </a:endParaRPr>
          </a:p>
          <a:p>
            <a:pPr marL="114300" marR="0" indent="-342900" algn="l" fontAlgn="base">
              <a:spcBef>
                <a:spcPts val="0"/>
              </a:spcBef>
              <a:spcAft>
                <a:spcPts val="0"/>
              </a:spcAft>
              <a:buFont typeface="Wingdings" pitchFamily="2" charset="2"/>
              <a:buChar char="v"/>
            </a:pPr>
            <a:r>
              <a:rPr lang="en-US" sz="2200" b="0" i="0" u="none" strike="noStrike" spc="10" dirty="0">
                <a:solidFill>
                  <a:srgbClr val="212121"/>
                </a:solidFill>
                <a:effectLst/>
                <a:latin typeface="Times New Roman" panose="02020603050405020304" pitchFamily="18" charset="0"/>
                <a:cs typeface="Times New Roman" panose="02020603050405020304" pitchFamily="18" charset="0"/>
              </a:rPr>
              <a:t>The three levels of cognition according to CBT are</a:t>
            </a:r>
            <a:endParaRPr lang="en-US" sz="2200" b="0" i="0" u="none" strike="noStrike" dirty="0">
              <a:solidFill>
                <a:srgbClr val="212121"/>
              </a:solidFill>
              <a:effectLst/>
              <a:latin typeface="Times New Roman" panose="02020603050405020304" pitchFamily="18" charset="0"/>
              <a:cs typeface="Times New Roman" panose="02020603050405020304" pitchFamily="18" charset="0"/>
            </a:endParaRPr>
          </a:p>
          <a:p>
            <a:pPr marL="800100" marR="0" lvl="1" indent="-342900" algn="l" fontAlgn="base">
              <a:spcBef>
                <a:spcPts val="0"/>
              </a:spcBef>
              <a:spcAft>
                <a:spcPts val="0"/>
              </a:spcAft>
              <a:buFont typeface="Wingdings" pitchFamily="2" charset="2"/>
              <a:buChar char="v"/>
            </a:pPr>
            <a:r>
              <a:rPr lang="en-US" sz="2200" b="0" i="0" u="none" strike="noStrike" spc="10" dirty="0">
                <a:solidFill>
                  <a:srgbClr val="212121"/>
                </a:solidFill>
                <a:effectLst/>
                <a:latin typeface="Times New Roman" panose="02020603050405020304" pitchFamily="18" charset="0"/>
                <a:cs typeface="Times New Roman" panose="02020603050405020304" pitchFamily="18" charset="0"/>
              </a:rPr>
              <a:t>Core Beliefs</a:t>
            </a:r>
            <a:endParaRPr lang="en-US" sz="2200" b="0" i="0" u="none" strike="noStrike" dirty="0">
              <a:solidFill>
                <a:srgbClr val="212121"/>
              </a:solidFill>
              <a:effectLst/>
              <a:latin typeface="Times New Roman" panose="02020603050405020304" pitchFamily="18" charset="0"/>
              <a:cs typeface="Times New Roman" panose="02020603050405020304" pitchFamily="18" charset="0"/>
            </a:endParaRPr>
          </a:p>
          <a:p>
            <a:pPr marL="800100" marR="0" lvl="1" indent="-342900" algn="l" fontAlgn="base">
              <a:spcBef>
                <a:spcPts val="0"/>
              </a:spcBef>
              <a:spcAft>
                <a:spcPts val="0"/>
              </a:spcAft>
              <a:buFont typeface="Wingdings" pitchFamily="2" charset="2"/>
              <a:buChar char="v"/>
            </a:pPr>
            <a:r>
              <a:rPr lang="en-US" sz="2200" b="0" i="0" u="none" strike="noStrike" spc="10" dirty="0">
                <a:solidFill>
                  <a:srgbClr val="212121"/>
                </a:solidFill>
                <a:effectLst/>
                <a:latin typeface="Times New Roman" panose="02020603050405020304" pitchFamily="18" charset="0"/>
                <a:cs typeface="Times New Roman" panose="02020603050405020304" pitchFamily="18" charset="0"/>
              </a:rPr>
              <a:t>Dysfunctional Assumptions</a:t>
            </a:r>
            <a:endParaRPr lang="en-US" sz="2200" b="0" i="0" u="none" strike="noStrike" dirty="0">
              <a:solidFill>
                <a:srgbClr val="212121"/>
              </a:solidFill>
              <a:effectLst/>
              <a:latin typeface="Times New Roman" panose="02020603050405020304" pitchFamily="18" charset="0"/>
              <a:cs typeface="Times New Roman" panose="02020603050405020304" pitchFamily="18" charset="0"/>
            </a:endParaRPr>
          </a:p>
          <a:p>
            <a:pPr marL="800100" lvl="1" indent="-342900" fontAlgn="base">
              <a:spcBef>
                <a:spcPts val="0"/>
              </a:spcBef>
              <a:buFont typeface="Wingdings" pitchFamily="2" charset="2"/>
              <a:buChar char="v"/>
            </a:pPr>
            <a:r>
              <a:rPr lang="en-US" sz="2200" b="0" i="0" u="none" strike="noStrike" spc="10" dirty="0">
                <a:solidFill>
                  <a:srgbClr val="212121"/>
                </a:solidFill>
                <a:effectLst/>
                <a:latin typeface="Times New Roman" panose="02020603050405020304" pitchFamily="18" charset="0"/>
                <a:cs typeface="Times New Roman" panose="02020603050405020304" pitchFamily="18" charset="0"/>
              </a:rPr>
              <a:t>Negative Automatic Thoughts (Fenn &amp; Byrne, 2013)</a:t>
            </a:r>
            <a:endParaRPr lang="en-US" sz="2200" b="0" i="0" u="none" strike="noStrike" dirty="0">
              <a:solidFill>
                <a:srgbClr val="212121"/>
              </a:solidFill>
              <a:effectLst/>
              <a:latin typeface="Times New Roman" panose="02020603050405020304" pitchFamily="18" charset="0"/>
              <a:cs typeface="Times New Roman" panose="02020603050405020304" pitchFamily="18" charset="0"/>
            </a:endParaRPr>
          </a:p>
          <a:p>
            <a:pPr>
              <a:buFont typeface="Wingdings" pitchFamily="2" charset="2"/>
              <a:buChar char="v"/>
            </a:pPr>
            <a:r>
              <a:rPr lang="en-US" dirty="0"/>
              <a:t> </a:t>
            </a:r>
            <a:r>
              <a:rPr lang="en-US" sz="2200" b="0" i="0" u="none" strike="noStrike" spc="10" dirty="0">
                <a:solidFill>
                  <a:srgbClr val="212121"/>
                </a:solidFill>
                <a:effectLst/>
                <a:latin typeface="Times New Roman" panose="02020603050405020304" pitchFamily="18" charset="0"/>
                <a:cs typeface="Times New Roman" panose="02020603050405020304" pitchFamily="18" charset="0"/>
              </a:rPr>
              <a:t>I personally identify with the concepts of this theory because I have experienced the impact of CBT firsthand. I have done counseling and during sessions, CBT was used on me to help me manage my anxiety and depression. CBT allows people to examine their feelings/thoughts, and how this relates to their behaviors.</a:t>
            </a:r>
            <a:endParaRPr lang="en-US" sz="2200" b="0" i="0" u="none" strike="noStrike" dirty="0">
              <a:solidFill>
                <a:srgbClr val="212121"/>
              </a:solidFill>
              <a:effectLst/>
              <a:latin typeface="Times New Roman" panose="02020603050405020304" pitchFamily="18" charset="0"/>
              <a:cs typeface="Times New Roman" panose="02020603050405020304" pitchFamily="18" charset="0"/>
            </a:endParaRPr>
          </a:p>
          <a:p>
            <a:pPr>
              <a:buFont typeface="Wingdings" pitchFamily="2" charset="2"/>
              <a:buChar char="v"/>
            </a:pPr>
            <a:endParaRPr lang="en-US" dirty="0"/>
          </a:p>
        </p:txBody>
      </p:sp>
    </p:spTree>
    <p:extLst>
      <p:ext uri="{BB962C8B-B14F-4D97-AF65-F5344CB8AC3E}">
        <p14:creationId xmlns:p14="http://schemas.microsoft.com/office/powerpoint/2010/main" val="263011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3CB1D-40C7-D44D-0B01-CBCBB2FE10FE}"/>
              </a:ext>
            </a:extLst>
          </p:cNvPr>
          <p:cNvSpPr>
            <a:spLocks noGrp="1"/>
          </p:cNvSpPr>
          <p:nvPr>
            <p:ph type="title"/>
          </p:nvPr>
        </p:nvSpPr>
        <p:spPr/>
        <p:txBody>
          <a:bodyPr>
            <a:noAutofit/>
          </a:bodyPr>
          <a:lstStyle/>
          <a:p>
            <a:pPr fontAlgn="base">
              <a:spcBef>
                <a:spcPts val="0"/>
              </a:spcBef>
            </a:pPr>
            <a:r>
              <a:rPr lang="en-US" sz="3200" b="0" i="0" u="none" strike="noStrike" spc="10" dirty="0">
                <a:solidFill>
                  <a:srgbClr val="212121"/>
                </a:solidFill>
                <a:effectLst/>
                <a:latin typeface="Times New Roman" panose="02020603050405020304" pitchFamily="18" charset="0"/>
                <a:cs typeface="Times New Roman" panose="02020603050405020304" pitchFamily="18" charset="0"/>
              </a:rPr>
              <a:t>How does CBT align with your view of human nature?</a:t>
            </a:r>
            <a:br>
              <a:rPr lang="en-US" sz="3200" b="0" i="0" u="none" strike="noStrike" dirty="0">
                <a:solidFill>
                  <a:srgbClr val="212121"/>
                </a:solidFill>
                <a:effectLst/>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8FE78FE-6125-9385-A425-A612B9AA5C14}"/>
              </a:ext>
            </a:extLst>
          </p:cNvPr>
          <p:cNvSpPr>
            <a:spLocks noGrp="1"/>
          </p:cNvSpPr>
          <p:nvPr>
            <p:ph idx="1"/>
          </p:nvPr>
        </p:nvSpPr>
        <p:spPr/>
        <p:txBody>
          <a:bodyPr/>
          <a:lstStyle/>
          <a:p>
            <a:pPr>
              <a:buFont typeface="Wingdings" pitchFamily="2" charset="2"/>
              <a:buChar char="v"/>
            </a:pPr>
            <a:r>
              <a:rPr lang="en-US" b="0" i="0" u="none" strike="noStrike" spc="10" dirty="0">
                <a:solidFill>
                  <a:srgbClr val="212121"/>
                </a:solidFill>
                <a:effectLst/>
                <a:latin typeface="Times New Roman" panose="02020603050405020304" pitchFamily="18" charset="0"/>
                <a:cs typeface="Times New Roman" panose="02020603050405020304" pitchFamily="18" charset="0"/>
              </a:rPr>
              <a:t>CBT focuses on the idea that humans are motivated to adapt to environments (Murdock, 2017, p.237).</a:t>
            </a:r>
          </a:p>
          <a:p>
            <a:pPr>
              <a:buFont typeface="Wingdings" pitchFamily="2" charset="2"/>
              <a:buChar char="v"/>
            </a:pPr>
            <a:r>
              <a:rPr lang="en-US" b="0" i="0" u="none" strike="noStrike" spc="10" dirty="0">
                <a:solidFill>
                  <a:srgbClr val="212121"/>
                </a:solidFill>
                <a:effectLst/>
                <a:latin typeface="Times New Roman" panose="02020603050405020304" pitchFamily="18" charset="0"/>
                <a:cs typeface="Times New Roman" panose="02020603050405020304" pitchFamily="18" charset="0"/>
              </a:rPr>
              <a:t>CBT also focuses on the idea that humans can adapt and change, and that humans adapt to environments and behaviors that develop or maintain different mental health conditions (</a:t>
            </a:r>
            <a:r>
              <a:rPr lang="en-US" b="0" i="0" u="none" strike="noStrike" spc="10" dirty="0" err="1">
                <a:solidFill>
                  <a:srgbClr val="212121"/>
                </a:solidFill>
                <a:effectLst/>
                <a:latin typeface="Times New Roman" panose="02020603050405020304" pitchFamily="18" charset="0"/>
                <a:cs typeface="Times New Roman" panose="02020603050405020304" pitchFamily="18" charset="0"/>
              </a:rPr>
              <a:t>Grouport</a:t>
            </a:r>
            <a:r>
              <a:rPr lang="en-US" b="0" i="0" u="none" strike="noStrike" spc="10" dirty="0">
                <a:solidFill>
                  <a:srgbClr val="212121"/>
                </a:solidFill>
                <a:effectLst/>
                <a:latin typeface="Times New Roman" panose="02020603050405020304" pitchFamily="18" charset="0"/>
                <a:cs typeface="Times New Roman" panose="02020603050405020304" pitchFamily="18" charset="0"/>
              </a:rPr>
              <a:t>, 2023).</a:t>
            </a:r>
          </a:p>
          <a:p>
            <a:pPr>
              <a:buFont typeface="Wingdings" pitchFamily="2" charset="2"/>
              <a:buChar char="v"/>
            </a:pPr>
            <a:r>
              <a:rPr lang="en-US" b="0" i="0" u="none" strike="noStrike" spc="10" dirty="0">
                <a:solidFill>
                  <a:srgbClr val="212121"/>
                </a:solidFill>
                <a:effectLst/>
                <a:latin typeface="Times New Roman" panose="02020603050405020304" pitchFamily="18" charset="0"/>
                <a:cs typeface="Times New Roman" panose="02020603050405020304" pitchFamily="18" charset="0"/>
              </a:rPr>
              <a:t>My personal view of human nature is that humans are complex creatures, who are shaped and conform to the environment they are apart of. I also believe that humans typically lean towards environments or habits that make them “feel good” but do have the ability to change. </a:t>
            </a:r>
            <a:endParaRPr lang="en-US" b="0" i="0" u="none" strike="noStrike" dirty="0">
              <a:solidFill>
                <a:srgbClr val="212121"/>
              </a:solidFill>
              <a:effectLst/>
              <a:latin typeface="Times New Roman" panose="02020603050405020304" pitchFamily="18" charset="0"/>
              <a:cs typeface="Times New Roman" panose="02020603050405020304" pitchFamily="18" charset="0"/>
            </a:endParaRPr>
          </a:p>
          <a:p>
            <a:pPr>
              <a:buFont typeface="Wingdings" pitchFamily="2" charset="2"/>
              <a:buChar char="v"/>
            </a:pPr>
            <a:endParaRPr lang="en-US" dirty="0"/>
          </a:p>
        </p:txBody>
      </p:sp>
    </p:spTree>
    <p:extLst>
      <p:ext uri="{BB962C8B-B14F-4D97-AF65-F5344CB8AC3E}">
        <p14:creationId xmlns:p14="http://schemas.microsoft.com/office/powerpoint/2010/main" val="2352154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1649-A5D2-BA7C-C1B5-8751921B96D1}"/>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How does CBT align with your view of dysfunction/change? </a:t>
            </a:r>
          </a:p>
        </p:txBody>
      </p:sp>
      <p:sp>
        <p:nvSpPr>
          <p:cNvPr id="3" name="Content Placeholder 2">
            <a:extLst>
              <a:ext uri="{FF2B5EF4-FFF2-40B4-BE49-F238E27FC236}">
                <a16:creationId xmlns:a16="http://schemas.microsoft.com/office/drawing/2014/main" id="{FA48614C-C2C1-18A8-9D87-B03062F42B6F}"/>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CBT theorists believe that dysfunctions are a reflection of their construction of reality (Murdock, 2017, p.319). </a:t>
            </a:r>
          </a:p>
          <a:p>
            <a:r>
              <a:rPr lang="en-US" dirty="0">
                <a:latin typeface="Times New Roman" panose="02020603050405020304" pitchFamily="18" charset="0"/>
                <a:cs typeface="Times New Roman" panose="02020603050405020304" pitchFamily="18" charset="0"/>
              </a:rPr>
              <a:t>Distortions are also a product of schemas that are associated with core beliefs that one has (Murdock, 2017, p. 319). Schemas are also resistant to change, which in turn causes more dysfunction (Murdock, 2017, p.320). </a:t>
            </a:r>
          </a:p>
          <a:p>
            <a:r>
              <a:rPr lang="en-US" dirty="0">
                <a:latin typeface="Times New Roman" panose="02020603050405020304" pitchFamily="18" charset="0"/>
                <a:cs typeface="Times New Roman" panose="02020603050405020304" pitchFamily="18" charset="0"/>
              </a:rPr>
              <a:t>CBT focuses on the idea that change comes from making conscious decisions to interpret an event differently, to then change their action to a more positive one (Tams, 2013).</a:t>
            </a:r>
          </a:p>
          <a:p>
            <a:r>
              <a:rPr lang="en-US" dirty="0">
                <a:latin typeface="Times New Roman" panose="02020603050405020304" pitchFamily="18" charset="0"/>
                <a:cs typeface="Times New Roman" panose="02020603050405020304" pitchFamily="18" charset="0"/>
              </a:rPr>
              <a:t>Three aspects of cognitions are Automatic thoughts, cognitive distortions, and underlying schemas (Chand et al., 2023). </a:t>
            </a:r>
          </a:p>
        </p:txBody>
      </p:sp>
    </p:spTree>
    <p:extLst>
      <p:ext uri="{BB962C8B-B14F-4D97-AF65-F5344CB8AC3E}">
        <p14:creationId xmlns:p14="http://schemas.microsoft.com/office/powerpoint/2010/main" val="1888665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8A2A-943D-D8E9-AE39-D95362346748}"/>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How does CBT align with your view on the roles of counselors and clients in therapy?</a:t>
            </a:r>
          </a:p>
        </p:txBody>
      </p:sp>
      <p:sp>
        <p:nvSpPr>
          <p:cNvPr id="3" name="Content Placeholder 2">
            <a:extLst>
              <a:ext uri="{FF2B5EF4-FFF2-40B4-BE49-F238E27FC236}">
                <a16:creationId xmlns:a16="http://schemas.microsoft.com/office/drawing/2014/main" id="{05C20501-08AC-1ABB-DB4C-3E89B993B59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CBT is known as a collaborative approach between the counselor and the client (</a:t>
            </a:r>
            <a:r>
              <a:rPr lang="en-US" dirty="0" err="1">
                <a:latin typeface="Times New Roman" panose="02020603050405020304" pitchFamily="18" charset="0"/>
                <a:cs typeface="Times New Roman" panose="02020603050405020304" pitchFamily="18" charset="0"/>
              </a:rPr>
              <a:t>Aldopucci</a:t>
            </a:r>
            <a:r>
              <a:rPr lang="en-US" dirty="0">
                <a:latin typeface="Times New Roman" panose="02020603050405020304" pitchFamily="18" charset="0"/>
                <a:cs typeface="Times New Roman" panose="02020603050405020304" pitchFamily="18" charset="0"/>
              </a:rPr>
              <a:t>, 2023). </a:t>
            </a:r>
          </a:p>
          <a:p>
            <a:r>
              <a:rPr lang="en-US" dirty="0">
                <a:latin typeface="Times New Roman" panose="02020603050405020304" pitchFamily="18" charset="0"/>
                <a:cs typeface="Times New Roman" panose="02020603050405020304" pitchFamily="18" charset="0"/>
              </a:rPr>
              <a:t>The counselor is supposed to listen to the goals and concerns of the client, and then teach them the skill of practicing CBT, and how to use it (</a:t>
            </a:r>
            <a:r>
              <a:rPr lang="en-US" dirty="0" err="1">
                <a:latin typeface="Times New Roman" panose="02020603050405020304" pitchFamily="18" charset="0"/>
                <a:cs typeface="Times New Roman" panose="02020603050405020304" pitchFamily="18" charset="0"/>
              </a:rPr>
              <a:t>Aldopucci</a:t>
            </a:r>
            <a:r>
              <a:rPr lang="en-US" dirty="0">
                <a:latin typeface="Times New Roman" panose="02020603050405020304" pitchFamily="18" charset="0"/>
                <a:cs typeface="Times New Roman" panose="02020603050405020304" pitchFamily="18" charset="0"/>
              </a:rPr>
              <a:t>, 2023). </a:t>
            </a:r>
          </a:p>
          <a:p>
            <a:r>
              <a:rPr lang="en-US" dirty="0">
                <a:latin typeface="Times New Roman" panose="02020603050405020304" pitchFamily="18" charset="0"/>
                <a:cs typeface="Times New Roman" panose="02020603050405020304" pitchFamily="18" charset="0"/>
              </a:rPr>
              <a:t>The counselor is primarily the expert on CBT, until the client takes on the role of practicing CBT without the counselors help. </a:t>
            </a:r>
          </a:p>
          <a:p>
            <a:r>
              <a:rPr lang="en-US" dirty="0">
                <a:latin typeface="Times New Roman" panose="02020603050405020304" pitchFamily="18" charset="0"/>
                <a:cs typeface="Times New Roman" panose="02020603050405020304" pitchFamily="18" charset="0"/>
              </a:rPr>
              <a:t>The client’s role is to be receptive of the information that the counselor is providing, along with the desire to eventually practice the skills of CBT on their own (</a:t>
            </a:r>
            <a:r>
              <a:rPr lang="en-US" dirty="0" err="1">
                <a:latin typeface="Times New Roman" panose="02020603050405020304" pitchFamily="18" charset="0"/>
                <a:cs typeface="Times New Roman" panose="02020603050405020304" pitchFamily="18" charset="0"/>
              </a:rPr>
              <a:t>Aldopucci</a:t>
            </a:r>
            <a:r>
              <a:rPr lang="en-US" dirty="0">
                <a:latin typeface="Times New Roman" panose="02020603050405020304" pitchFamily="18" charset="0"/>
                <a:cs typeface="Times New Roman" panose="02020603050405020304" pitchFamily="18" charset="0"/>
              </a:rPr>
              <a:t>, 2023). </a:t>
            </a:r>
          </a:p>
        </p:txBody>
      </p:sp>
    </p:spTree>
    <p:extLst>
      <p:ext uri="{BB962C8B-B14F-4D97-AF65-F5344CB8AC3E}">
        <p14:creationId xmlns:p14="http://schemas.microsoft.com/office/powerpoint/2010/main" val="284702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FCDC-DB16-8374-E8FF-9E5C6549C743}"/>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What are the strengths and limitations when applying CBT to diverse client populations?</a:t>
            </a:r>
          </a:p>
        </p:txBody>
      </p:sp>
      <p:sp>
        <p:nvSpPr>
          <p:cNvPr id="3" name="Content Placeholder 2">
            <a:extLst>
              <a:ext uri="{FF2B5EF4-FFF2-40B4-BE49-F238E27FC236}">
                <a16:creationId xmlns:a16="http://schemas.microsoft.com/office/drawing/2014/main" id="{09D4A4C1-7E38-FA4F-C4AE-4C400270FF0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Strengths of CBT when applying it to different populations is the idea that it focuses on a specific person’s core beliefs, and then dysfunctional beliefs associated with them.</a:t>
            </a:r>
          </a:p>
          <a:p>
            <a:r>
              <a:rPr lang="en-US" dirty="0">
                <a:latin typeface="Times New Roman" panose="02020603050405020304" pitchFamily="18" charset="0"/>
                <a:cs typeface="Times New Roman" panose="02020603050405020304" pitchFamily="18" charset="0"/>
              </a:rPr>
              <a:t>CBT has the structure of the correlation between thoughts, emotions and actions, which can be applied to everyone in diverse populations. </a:t>
            </a:r>
          </a:p>
          <a:p>
            <a:r>
              <a:rPr lang="en-US" dirty="0">
                <a:latin typeface="Times New Roman" panose="02020603050405020304" pitchFamily="18" charset="0"/>
                <a:cs typeface="Times New Roman" panose="02020603050405020304" pitchFamily="18" charset="0"/>
              </a:rPr>
              <a:t>Some limitations of CBT when applying to different clients is the idea that the problems that are being focused on are specific issues currently happening, not issues in the past (Sharma, 2021). </a:t>
            </a:r>
          </a:p>
          <a:p>
            <a:r>
              <a:rPr lang="en-US" dirty="0">
                <a:latin typeface="Times New Roman" panose="02020603050405020304" pitchFamily="18" charset="0"/>
                <a:cs typeface="Times New Roman" panose="02020603050405020304" pitchFamily="18" charset="0"/>
              </a:rPr>
              <a:t>CBT may not be the best method of therapy for people who struggle with complex mental disorders. </a:t>
            </a:r>
          </a:p>
        </p:txBody>
      </p:sp>
    </p:spTree>
    <p:extLst>
      <p:ext uri="{BB962C8B-B14F-4D97-AF65-F5344CB8AC3E}">
        <p14:creationId xmlns:p14="http://schemas.microsoft.com/office/powerpoint/2010/main" val="139850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018B-0DE6-965B-7017-597455763478}"/>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Acceptance and Flexibility- CBT</a:t>
            </a:r>
          </a:p>
        </p:txBody>
      </p:sp>
      <p:sp>
        <p:nvSpPr>
          <p:cNvPr id="3" name="Content Placeholder 2">
            <a:extLst>
              <a:ext uri="{FF2B5EF4-FFF2-40B4-BE49-F238E27FC236}">
                <a16:creationId xmlns:a16="http://schemas.microsoft.com/office/drawing/2014/main" id="{7830BBA1-3EFE-9A10-7CB0-FBDD0FD7D835}"/>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counselor dispositions according to Grand Canyon University (2022) that I will be focusing on are </a:t>
            </a:r>
          </a:p>
          <a:p>
            <a:pPr lvl="1"/>
            <a:r>
              <a:rPr lang="en-US" dirty="0">
                <a:latin typeface="Times New Roman" panose="02020603050405020304" pitchFamily="18" charset="0"/>
                <a:cs typeface="Times New Roman" panose="02020603050405020304" pitchFamily="18" charset="0"/>
              </a:rPr>
              <a:t>Acceptance: Counselors should have a nonjudgmental attitude towards their clients and embrace change (Grand Canyon University, 2022). According to both Grand Canyon University (2022), and the Aca Code of Ethics (2014), counselors should avoid imposing their beliefs or attitudes onto their clients. Counselors should also be considerate and sensitive towards their client’s beliefs. </a:t>
            </a:r>
          </a:p>
          <a:p>
            <a:pPr lvl="1"/>
            <a:r>
              <a:rPr lang="en-US" dirty="0">
                <a:latin typeface="Times New Roman" panose="02020603050405020304" pitchFamily="18" charset="0"/>
                <a:cs typeface="Times New Roman" panose="02020603050405020304" pitchFamily="18" charset="0"/>
              </a:rPr>
              <a:t>Flexibility: Counselors should be open-minded towards clients and implement different solutions when they are faced with challenges (Grand Canyon University, 2022). Flexibility also focuses on the idea that counselors need to be able to conform to client’s different viewpoints and cultural situations (Grand Canyon University, 2022). </a:t>
            </a:r>
          </a:p>
        </p:txBody>
      </p:sp>
    </p:spTree>
    <p:extLst>
      <p:ext uri="{BB962C8B-B14F-4D97-AF65-F5344CB8AC3E}">
        <p14:creationId xmlns:p14="http://schemas.microsoft.com/office/powerpoint/2010/main" val="382463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02F8-E59C-4A79-436D-DF748211B341}"/>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How can you grow as a counseling student to use CBT most effectively by the time you reach practicum?</a:t>
            </a:r>
          </a:p>
        </p:txBody>
      </p:sp>
      <p:sp>
        <p:nvSpPr>
          <p:cNvPr id="3" name="Content Placeholder 2">
            <a:extLst>
              <a:ext uri="{FF2B5EF4-FFF2-40B4-BE49-F238E27FC236}">
                <a16:creationId xmlns:a16="http://schemas.microsoft.com/office/drawing/2014/main" id="{266E54B0-12CA-D042-A167-933F61D37808}"/>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Continuous education and practicing CBT on myself</a:t>
            </a:r>
          </a:p>
          <a:p>
            <a:r>
              <a:rPr lang="en-US" sz="3200" dirty="0">
                <a:latin typeface="Times New Roman" panose="02020603050405020304" pitchFamily="18" charset="0"/>
                <a:cs typeface="Times New Roman" panose="02020603050405020304" pitchFamily="18" charset="0"/>
              </a:rPr>
              <a:t>Remaining up to date with new techniques in CBT</a:t>
            </a:r>
          </a:p>
          <a:p>
            <a:r>
              <a:rPr lang="en-US" sz="3200" dirty="0">
                <a:latin typeface="Times New Roman" panose="02020603050405020304" pitchFamily="18" charset="0"/>
                <a:cs typeface="Times New Roman" panose="02020603050405020304" pitchFamily="18" charset="0"/>
              </a:rPr>
              <a:t>Doing individual research on CBT</a:t>
            </a:r>
          </a:p>
          <a:p>
            <a:r>
              <a:rPr lang="en-US" sz="3200" dirty="0">
                <a:latin typeface="Times New Roman" panose="02020603050405020304" pitchFamily="18" charset="0"/>
                <a:cs typeface="Times New Roman" panose="02020603050405020304" pitchFamily="18" charset="0"/>
              </a:rPr>
              <a:t>Watching videos or supervisors implement CBT</a:t>
            </a:r>
          </a:p>
        </p:txBody>
      </p:sp>
    </p:spTree>
    <p:extLst>
      <p:ext uri="{BB962C8B-B14F-4D97-AF65-F5344CB8AC3E}">
        <p14:creationId xmlns:p14="http://schemas.microsoft.com/office/powerpoint/2010/main" val="1135194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B82F-9920-2680-1D7C-5854E7AF8DD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6DE535BD-FDB4-7D7C-6EF5-F69DB6AF9A59}"/>
              </a:ext>
            </a:extLst>
          </p:cNvPr>
          <p:cNvSpPr>
            <a:spLocks noGrp="1"/>
          </p:cNvSpPr>
          <p:nvPr>
            <p:ph idx="1"/>
          </p:nvPr>
        </p:nvSpPr>
        <p:spPr/>
        <p:txBody>
          <a:bodyPr>
            <a:normAutofit fontScale="32500" lnSpcReduction="20000"/>
          </a:bodyPr>
          <a:lstStyle/>
          <a:p>
            <a:r>
              <a:rPr lang="en-US" sz="3000" dirty="0" err="1">
                <a:effectLst/>
                <a:latin typeface="Times New Roman" panose="02020603050405020304" pitchFamily="18" charset="0"/>
                <a:cs typeface="Times New Roman" panose="02020603050405020304" pitchFamily="18" charset="0"/>
              </a:rPr>
              <a:t>Grouport</a:t>
            </a:r>
            <a:r>
              <a:rPr lang="en-US" sz="3000" dirty="0">
                <a:effectLst/>
                <a:latin typeface="Times New Roman" panose="02020603050405020304" pitchFamily="18" charset="0"/>
                <a:cs typeface="Times New Roman" panose="02020603050405020304" pitchFamily="18" charset="0"/>
              </a:rPr>
              <a:t>. (2023). </a:t>
            </a:r>
            <a:r>
              <a:rPr lang="en-US" sz="3000" i="1" dirty="0">
                <a:effectLst/>
                <a:latin typeface="Times New Roman" panose="02020603050405020304" pitchFamily="18" charset="0"/>
                <a:cs typeface="Times New Roman" panose="02020603050405020304" pitchFamily="18" charset="0"/>
              </a:rPr>
              <a:t>Cognitive behavioral therapy (CBT) &amp; the views of human nature: </a:t>
            </a:r>
            <a:r>
              <a:rPr lang="en-US" sz="3000" i="1" dirty="0" err="1">
                <a:effectLst/>
                <a:latin typeface="Times New Roman" panose="02020603050405020304" pitchFamily="18" charset="0"/>
                <a:cs typeface="Times New Roman" panose="02020603050405020304" pitchFamily="18" charset="0"/>
              </a:rPr>
              <a:t>Grouport</a:t>
            </a:r>
            <a:r>
              <a:rPr lang="en-US" sz="3000" i="1" dirty="0">
                <a:effectLst/>
                <a:latin typeface="Times New Roman" panose="02020603050405020304" pitchFamily="18" charset="0"/>
                <a:cs typeface="Times New Roman" panose="02020603050405020304" pitchFamily="18" charset="0"/>
              </a:rPr>
              <a:t> journal</a:t>
            </a:r>
            <a:r>
              <a:rPr lang="en-US" sz="3000" dirty="0">
                <a:effectLst/>
                <a:latin typeface="Times New Roman" panose="02020603050405020304" pitchFamily="18" charset="0"/>
                <a:cs typeface="Times New Roman" panose="02020603050405020304" pitchFamily="18" charset="0"/>
              </a:rPr>
              <a:t>. https://</a:t>
            </a:r>
            <a:r>
              <a:rPr lang="en-US" sz="3000" dirty="0" err="1">
                <a:effectLst/>
                <a:latin typeface="Times New Roman" panose="02020603050405020304" pitchFamily="18" charset="0"/>
                <a:cs typeface="Times New Roman" panose="02020603050405020304" pitchFamily="18" charset="0"/>
              </a:rPr>
              <a:t>www.grouporttherapy.com</a:t>
            </a:r>
            <a:r>
              <a:rPr lang="en-US" sz="3000" dirty="0">
                <a:effectLst/>
                <a:latin typeface="Times New Roman" panose="02020603050405020304" pitchFamily="18" charset="0"/>
                <a:cs typeface="Times New Roman" panose="02020603050405020304" pitchFamily="18" charset="0"/>
              </a:rPr>
              <a:t>/blog/cognitive-behavioral-therapy-view-of-human-nature#:~:text=CBT%20views%20of%20human%20nature,change%20others%20by%20changing%20one. </a:t>
            </a:r>
          </a:p>
          <a:p>
            <a:r>
              <a:rPr lang="en-US" sz="3000" dirty="0">
                <a:effectLst/>
                <a:latin typeface="Times New Roman" panose="02020603050405020304" pitchFamily="18" charset="0"/>
                <a:cs typeface="Times New Roman" panose="02020603050405020304" pitchFamily="18" charset="0"/>
              </a:rPr>
              <a:t>Tams, L. (2022, January 21). </a:t>
            </a:r>
            <a:r>
              <a:rPr lang="en-US" sz="3000" i="1" dirty="0">
                <a:effectLst/>
                <a:latin typeface="Times New Roman" panose="02020603050405020304" pitchFamily="18" charset="0"/>
                <a:cs typeface="Times New Roman" panose="02020603050405020304" pitchFamily="18" charset="0"/>
              </a:rPr>
              <a:t>ABC’s of changing your thoughts and feelings in order to change your behavior</a:t>
            </a:r>
            <a:r>
              <a:rPr lang="en-US" sz="3000" dirty="0">
                <a:effectLst/>
                <a:latin typeface="Times New Roman" panose="02020603050405020304" pitchFamily="18" charset="0"/>
                <a:cs typeface="Times New Roman" panose="02020603050405020304" pitchFamily="18" charset="0"/>
              </a:rPr>
              <a:t>. MSU Extension. https://</a:t>
            </a:r>
            <a:r>
              <a:rPr lang="en-US" sz="3000" dirty="0" err="1">
                <a:effectLst/>
                <a:latin typeface="Times New Roman" panose="02020603050405020304" pitchFamily="18" charset="0"/>
                <a:cs typeface="Times New Roman" panose="02020603050405020304" pitchFamily="18" charset="0"/>
              </a:rPr>
              <a:t>www.canr.msu.edu</a:t>
            </a:r>
            <a:r>
              <a:rPr lang="en-US" sz="3000" dirty="0">
                <a:effectLst/>
                <a:latin typeface="Times New Roman" panose="02020603050405020304" pitchFamily="18" charset="0"/>
                <a:cs typeface="Times New Roman" panose="02020603050405020304" pitchFamily="18" charset="0"/>
              </a:rPr>
              <a:t>/news/abcs_of_changing_your_thoughts_and_feelings_in_order_to_change_your_behavio </a:t>
            </a:r>
          </a:p>
          <a:p>
            <a:r>
              <a:rPr lang="en-US" sz="3000" dirty="0">
                <a:effectLst/>
                <a:latin typeface="Times New Roman" panose="02020603050405020304" pitchFamily="18" charset="0"/>
                <a:cs typeface="Times New Roman" panose="02020603050405020304" pitchFamily="18" charset="0"/>
              </a:rPr>
              <a:t>Chand, S., </a:t>
            </a:r>
            <a:r>
              <a:rPr lang="en-US" sz="3000" dirty="0" err="1">
                <a:effectLst/>
                <a:latin typeface="Times New Roman" panose="02020603050405020304" pitchFamily="18" charset="0"/>
                <a:cs typeface="Times New Roman" panose="02020603050405020304" pitchFamily="18" charset="0"/>
              </a:rPr>
              <a:t>Kuckel</a:t>
            </a:r>
            <a:r>
              <a:rPr lang="en-US" sz="3000" dirty="0">
                <a:effectLst/>
                <a:latin typeface="Times New Roman" panose="02020603050405020304" pitchFamily="18" charset="0"/>
                <a:cs typeface="Times New Roman" panose="02020603050405020304" pitchFamily="18" charset="0"/>
              </a:rPr>
              <a:t>, D., &amp; </a:t>
            </a:r>
            <a:r>
              <a:rPr lang="en-US" sz="3000" dirty="0" err="1">
                <a:effectLst/>
                <a:latin typeface="Times New Roman" panose="02020603050405020304" pitchFamily="18" charset="0"/>
                <a:cs typeface="Times New Roman" panose="02020603050405020304" pitchFamily="18" charset="0"/>
              </a:rPr>
              <a:t>Huecker</a:t>
            </a:r>
            <a:r>
              <a:rPr lang="en-US" sz="3000" dirty="0">
                <a:effectLst/>
                <a:latin typeface="Times New Roman" panose="02020603050405020304" pitchFamily="18" charset="0"/>
                <a:cs typeface="Times New Roman" panose="02020603050405020304" pitchFamily="18" charset="0"/>
              </a:rPr>
              <a:t>, M. (2023). </a:t>
            </a:r>
            <a:r>
              <a:rPr lang="en-US" sz="3000" i="1" dirty="0">
                <a:effectLst/>
                <a:latin typeface="Times New Roman" panose="02020603050405020304" pitchFamily="18" charset="0"/>
                <a:cs typeface="Times New Roman" panose="02020603050405020304" pitchFamily="18" charset="0"/>
              </a:rPr>
              <a:t>Cognitive behavior therapy - </a:t>
            </a:r>
            <a:r>
              <a:rPr lang="en-US" sz="3000" i="1" dirty="0" err="1">
                <a:effectLst/>
                <a:latin typeface="Times New Roman" panose="02020603050405020304" pitchFamily="18" charset="0"/>
                <a:cs typeface="Times New Roman" panose="02020603050405020304" pitchFamily="18" charset="0"/>
              </a:rPr>
              <a:t>statpearls</a:t>
            </a:r>
            <a:r>
              <a:rPr lang="en-US" sz="3000" i="1" dirty="0">
                <a:effectLst/>
                <a:latin typeface="Times New Roman" panose="02020603050405020304" pitchFamily="18" charset="0"/>
                <a:cs typeface="Times New Roman" panose="02020603050405020304" pitchFamily="18" charset="0"/>
              </a:rPr>
              <a:t> - NCBI bookshelf</a:t>
            </a:r>
            <a:r>
              <a:rPr lang="en-US" sz="3000" dirty="0">
                <a:effectLst/>
                <a:latin typeface="Times New Roman" panose="02020603050405020304" pitchFamily="18" charset="0"/>
                <a:cs typeface="Times New Roman" panose="02020603050405020304" pitchFamily="18" charset="0"/>
              </a:rPr>
              <a:t>. Cognitive Behavioral Therapy. https://</a:t>
            </a:r>
            <a:r>
              <a:rPr lang="en-US" sz="3000" dirty="0" err="1">
                <a:effectLst/>
                <a:latin typeface="Times New Roman" panose="02020603050405020304" pitchFamily="18" charset="0"/>
                <a:cs typeface="Times New Roman" panose="02020603050405020304" pitchFamily="18" charset="0"/>
              </a:rPr>
              <a:t>www.ncbi.nlm.nih.gov</a:t>
            </a:r>
            <a:r>
              <a:rPr lang="en-US" sz="3000" dirty="0">
                <a:effectLst/>
                <a:latin typeface="Times New Roman" panose="02020603050405020304" pitchFamily="18" charset="0"/>
                <a:cs typeface="Times New Roman" panose="02020603050405020304" pitchFamily="18" charset="0"/>
              </a:rPr>
              <a:t>/books/NBK470241/ </a:t>
            </a:r>
          </a:p>
          <a:p>
            <a:r>
              <a:rPr lang="en-US" sz="3000" dirty="0" err="1">
                <a:effectLst/>
                <a:latin typeface="Times New Roman" panose="02020603050405020304" pitchFamily="18" charset="0"/>
                <a:cs typeface="Times New Roman" panose="02020603050405020304" pitchFamily="18" charset="0"/>
              </a:rPr>
              <a:t>Aldopucci</a:t>
            </a:r>
            <a:r>
              <a:rPr lang="en-US" sz="3000" dirty="0">
                <a:effectLst/>
                <a:latin typeface="Times New Roman" panose="02020603050405020304" pitchFamily="18" charset="0"/>
                <a:cs typeface="Times New Roman" panose="02020603050405020304" pitchFamily="18" charset="0"/>
              </a:rPr>
              <a:t>. (2023, October 3). </a:t>
            </a:r>
            <a:r>
              <a:rPr lang="en-US" sz="3000" i="1" dirty="0">
                <a:effectLst/>
                <a:latin typeface="Times New Roman" panose="02020603050405020304" pitchFamily="18" charset="0"/>
                <a:cs typeface="Times New Roman" panose="02020603050405020304" pitchFamily="18" charset="0"/>
              </a:rPr>
              <a:t>What is cognitive-behavioral therapy (CBT)?</a:t>
            </a:r>
            <a:r>
              <a:rPr lang="en-US" sz="3000" dirty="0">
                <a:effectLst/>
                <a:latin typeface="Times New Roman" panose="02020603050405020304" pitchFamily="18" charset="0"/>
                <a:cs typeface="Times New Roman" panose="02020603050405020304" pitchFamily="18" charset="0"/>
              </a:rPr>
              <a:t>. National Association of Cognitive-Behavioral Therapists. https://</a:t>
            </a:r>
            <a:r>
              <a:rPr lang="en-US" sz="3000" dirty="0" err="1">
                <a:effectLst/>
                <a:latin typeface="Times New Roman" panose="02020603050405020304" pitchFamily="18" charset="0"/>
                <a:cs typeface="Times New Roman" panose="02020603050405020304" pitchFamily="18" charset="0"/>
              </a:rPr>
              <a:t>www.nacbt.org</a:t>
            </a:r>
            <a:r>
              <a:rPr lang="en-US" sz="3000" dirty="0">
                <a:effectLst/>
                <a:latin typeface="Times New Roman" panose="02020603050405020304" pitchFamily="18" charset="0"/>
                <a:cs typeface="Times New Roman" panose="02020603050405020304" pitchFamily="18" charset="0"/>
              </a:rPr>
              <a:t>/</a:t>
            </a:r>
            <a:r>
              <a:rPr lang="en-US" sz="3000" dirty="0" err="1">
                <a:effectLst/>
                <a:latin typeface="Times New Roman" panose="02020603050405020304" pitchFamily="18" charset="0"/>
                <a:cs typeface="Times New Roman" panose="02020603050405020304" pitchFamily="18" charset="0"/>
              </a:rPr>
              <a:t>whatiscbt-htm</a:t>
            </a:r>
            <a:r>
              <a:rPr lang="en-US" sz="3000" dirty="0">
                <a:effectLst/>
                <a:latin typeface="Times New Roman" panose="02020603050405020304" pitchFamily="18" charset="0"/>
                <a:cs typeface="Times New Roman" panose="02020603050405020304" pitchFamily="18" charset="0"/>
              </a:rPr>
              <a:t>/#:~:text=Cognitive%2Dbehavioral%20therapists%20seek%20to,learn%2C%20and%20implement%20that%20learning. </a:t>
            </a:r>
          </a:p>
          <a:p>
            <a:r>
              <a:rPr lang="en-US" sz="3000" dirty="0">
                <a:effectLst/>
                <a:latin typeface="Times New Roman" panose="02020603050405020304" pitchFamily="18" charset="0"/>
                <a:cs typeface="Times New Roman" panose="02020603050405020304" pitchFamily="18" charset="0"/>
              </a:rPr>
              <a:t>Sharma, S. (2023, January 23). </a:t>
            </a:r>
            <a:r>
              <a:rPr lang="en-US" sz="3000" i="1" dirty="0">
                <a:effectLst/>
                <a:latin typeface="Times New Roman" panose="02020603050405020304" pitchFamily="18" charset="0"/>
                <a:cs typeface="Times New Roman" panose="02020603050405020304" pitchFamily="18" charset="0"/>
              </a:rPr>
              <a:t>The Pros &amp; Cons of Cognitive Behavioral therapy (CBT)</a:t>
            </a:r>
            <a:r>
              <a:rPr lang="en-US" sz="3000" dirty="0">
                <a:effectLst/>
                <a:latin typeface="Times New Roman" panose="02020603050405020304" pitchFamily="18" charset="0"/>
                <a:cs typeface="Times New Roman" panose="02020603050405020304" pitchFamily="18" charset="0"/>
              </a:rPr>
              <a:t>. Calm Sage - Your Guide to Mental and Emotional Well-being. https://</a:t>
            </a:r>
            <a:r>
              <a:rPr lang="en-US" sz="3000" dirty="0" err="1">
                <a:effectLst/>
                <a:latin typeface="Times New Roman" panose="02020603050405020304" pitchFamily="18" charset="0"/>
                <a:cs typeface="Times New Roman" panose="02020603050405020304" pitchFamily="18" charset="0"/>
              </a:rPr>
              <a:t>www.calmsage.com</a:t>
            </a:r>
            <a:r>
              <a:rPr lang="en-US" sz="3000" dirty="0">
                <a:effectLst/>
                <a:latin typeface="Times New Roman" panose="02020603050405020304" pitchFamily="18" charset="0"/>
                <a:cs typeface="Times New Roman" panose="02020603050405020304" pitchFamily="18" charset="0"/>
              </a:rPr>
              <a:t>/pros-and-cons-of-</a:t>
            </a:r>
            <a:r>
              <a:rPr lang="en-US" sz="3000" dirty="0" err="1">
                <a:effectLst/>
                <a:latin typeface="Times New Roman" panose="02020603050405020304" pitchFamily="18" charset="0"/>
                <a:cs typeface="Times New Roman" panose="02020603050405020304" pitchFamily="18" charset="0"/>
              </a:rPr>
              <a:t>cbt</a:t>
            </a:r>
            <a:r>
              <a:rPr lang="en-US" sz="3000" dirty="0">
                <a:effectLst/>
                <a:latin typeface="Times New Roman" panose="02020603050405020304" pitchFamily="18" charset="0"/>
                <a:cs typeface="Times New Roman" panose="02020603050405020304" pitchFamily="18" charset="0"/>
              </a:rPr>
              <a:t>-therapy/ </a:t>
            </a:r>
          </a:p>
          <a:p>
            <a:r>
              <a:rPr lang="en-US" sz="3000" dirty="0">
                <a:effectLst/>
                <a:latin typeface="Times New Roman" panose="02020603050405020304" pitchFamily="18" charset="0"/>
                <a:cs typeface="Times New Roman" panose="02020603050405020304" pitchFamily="18" charset="0"/>
              </a:rPr>
              <a:t>Grand Canyon University. (2022). Dispositional Values - Grand Canyon University. https://</a:t>
            </a:r>
            <a:r>
              <a:rPr lang="en-US" sz="3000" dirty="0" err="1">
                <a:effectLst/>
                <a:latin typeface="Times New Roman" panose="02020603050405020304" pitchFamily="18" charset="0"/>
                <a:cs typeface="Times New Roman" panose="02020603050405020304" pitchFamily="18" charset="0"/>
              </a:rPr>
              <a:t>aws-files.gcu.edu</a:t>
            </a:r>
            <a:r>
              <a:rPr lang="en-US" sz="3000" dirty="0">
                <a:effectLst/>
                <a:latin typeface="Times New Roman" panose="02020603050405020304" pitchFamily="18" charset="0"/>
                <a:cs typeface="Times New Roman" panose="02020603050405020304" pitchFamily="18" charset="0"/>
              </a:rPr>
              <a:t>/</a:t>
            </a:r>
            <a:r>
              <a:rPr lang="en-US" sz="3000" dirty="0" err="1">
                <a:effectLst/>
                <a:latin typeface="Times New Roman" panose="02020603050405020304" pitchFamily="18" charset="0"/>
                <a:cs typeface="Times New Roman" panose="02020603050405020304" pitchFamily="18" charset="0"/>
              </a:rPr>
              <a:t>ssc</a:t>
            </a:r>
            <a:r>
              <a:rPr lang="en-US" sz="3000" dirty="0">
                <a:effectLst/>
                <a:latin typeface="Times New Roman" panose="02020603050405020304" pitchFamily="18" charset="0"/>
                <a:cs typeface="Times New Roman" panose="02020603050405020304" pitchFamily="18" charset="0"/>
              </a:rPr>
              <a:t>/</a:t>
            </a:r>
            <a:r>
              <a:rPr lang="en-US" sz="3000" dirty="0" err="1">
                <a:effectLst/>
                <a:latin typeface="Times New Roman" panose="02020603050405020304" pitchFamily="18" charset="0"/>
                <a:cs typeface="Times New Roman" panose="02020603050405020304" pitchFamily="18" charset="0"/>
              </a:rPr>
              <a:t>chss</a:t>
            </a:r>
            <a:r>
              <a:rPr lang="en-US" sz="3000" dirty="0">
                <a:effectLst/>
                <a:latin typeface="Times New Roman" panose="02020603050405020304" pitchFamily="18" charset="0"/>
                <a:cs typeface="Times New Roman" panose="02020603050405020304" pitchFamily="18" charset="0"/>
              </a:rPr>
              <a:t>/Counselor%20Dispositions.pdf </a:t>
            </a:r>
          </a:p>
          <a:p>
            <a:pPr algn="l" fontAlgn="base"/>
            <a:r>
              <a:rPr lang="en-US" sz="3000" b="0" i="0" dirty="0">
                <a:solidFill>
                  <a:srgbClr val="000000"/>
                </a:solidFill>
                <a:effectLst/>
                <a:latin typeface="Times New Roman" panose="02020603050405020304" pitchFamily="18" charset="0"/>
                <a:cs typeface="Times New Roman" panose="02020603050405020304" pitchFamily="18" charset="0"/>
              </a:rPr>
              <a:t>American Counseling Association. (2014). ACA 2014 Code of Ethics. </a:t>
            </a:r>
            <a:endParaRPr lang="en-US" sz="3000" b="0" i="0" dirty="0">
              <a:effectLst/>
              <a:latin typeface="Times New Roman" panose="02020603050405020304" pitchFamily="18" charset="0"/>
              <a:cs typeface="Times New Roman" panose="02020603050405020304" pitchFamily="18" charset="0"/>
            </a:endParaRPr>
          </a:p>
          <a:p>
            <a:pPr algn="l" fontAlgn="base"/>
            <a:r>
              <a:rPr lang="en-US" sz="3000" b="0" i="0" dirty="0">
                <a:solidFill>
                  <a:srgbClr val="000000"/>
                </a:solidFill>
                <a:effectLst/>
                <a:latin typeface="Times New Roman" panose="02020603050405020304" pitchFamily="18" charset="0"/>
                <a:cs typeface="Times New Roman" panose="02020603050405020304" pitchFamily="18" charset="0"/>
              </a:rPr>
              <a:t>Fenn, K., &amp; Byrne, M. (2013). The key principles of cognitive </a:t>
            </a:r>
            <a:r>
              <a:rPr lang="en-US" sz="3000" b="0" i="0" dirty="0" err="1">
                <a:solidFill>
                  <a:srgbClr val="000000"/>
                </a:solidFill>
                <a:effectLst/>
                <a:latin typeface="Times New Roman" panose="02020603050405020304" pitchFamily="18" charset="0"/>
                <a:cs typeface="Times New Roman" panose="02020603050405020304" pitchFamily="18" charset="0"/>
              </a:rPr>
              <a:t>behavioural</a:t>
            </a:r>
            <a:r>
              <a:rPr lang="en-US" sz="3000" b="0" i="0" dirty="0">
                <a:solidFill>
                  <a:srgbClr val="000000"/>
                </a:solidFill>
                <a:effectLst/>
                <a:latin typeface="Times New Roman" panose="02020603050405020304" pitchFamily="18" charset="0"/>
                <a:cs typeface="Times New Roman" panose="02020603050405020304" pitchFamily="18" charset="0"/>
              </a:rPr>
              <a:t> therapy. </a:t>
            </a:r>
            <a:r>
              <a:rPr lang="en-US" sz="3000" b="0" i="0" dirty="0">
                <a:solidFill>
                  <a:srgbClr val="000000"/>
                </a:solidFill>
                <a:effectLst/>
                <a:latin typeface="Times New Roman" panose="02020603050405020304" pitchFamily="18" charset="0"/>
                <a:cs typeface="Times New Roman" panose="02020603050405020304" pitchFamily="18" charset="0"/>
                <a:hlinkClick r:id="rId2"/>
              </a:rPr>
              <a:t>https://journals.sagepub.com/doi/full/10.1177/1755738012471029</a:t>
            </a:r>
            <a:endParaRPr lang="en-US" sz="3000" b="0" i="0" dirty="0">
              <a:solidFill>
                <a:srgbClr val="000000"/>
              </a:solidFill>
              <a:effectLst/>
              <a:latin typeface="Times New Roman" panose="02020603050405020304" pitchFamily="18" charset="0"/>
              <a:cs typeface="Times New Roman" panose="02020603050405020304" pitchFamily="18" charset="0"/>
            </a:endParaRPr>
          </a:p>
          <a:p>
            <a:pPr algn="l" fontAlgn="base"/>
            <a:r>
              <a:rPr lang="en-US" sz="3000" b="0" i="0" dirty="0">
                <a:solidFill>
                  <a:srgbClr val="000000"/>
                </a:solidFill>
                <a:effectLst/>
                <a:latin typeface="Times New Roman" panose="02020603050405020304" pitchFamily="18" charset="0"/>
                <a:cs typeface="Times New Roman" panose="02020603050405020304" pitchFamily="18" charset="0"/>
              </a:rPr>
              <a:t>Murdock, N. L. (2017). Theories of counseling and psychotherapy: a case approach. (4th ed.). Pearson Education. Boston: Pearson ISBN 9780134240220</a:t>
            </a:r>
            <a:endParaRPr lang="en-US" sz="3000" b="0" i="0" dirty="0">
              <a:effectLs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69301466"/>
      </p:ext>
    </p:extLst>
  </p:cSld>
  <p:clrMapOvr>
    <a:masterClrMapping/>
  </p:clrMapOvr>
</p:sld>
</file>

<file path=ppt/theme/theme1.xml><?xml version="1.0" encoding="utf-8"?>
<a:theme xmlns:a="http://schemas.openxmlformats.org/drawingml/2006/main" name="DashVTI">
  <a:themeElements>
    <a:clrScheme name="AnalogousFromLightSeedRightStep">
      <a:dk1>
        <a:srgbClr val="000000"/>
      </a:dk1>
      <a:lt1>
        <a:srgbClr val="FFFFFF"/>
      </a:lt1>
      <a:dk2>
        <a:srgbClr val="1E362C"/>
      </a:dk2>
      <a:lt2>
        <a:srgbClr val="E2E3E8"/>
      </a:lt2>
      <a:accent1>
        <a:srgbClr val="AAA081"/>
      </a:accent1>
      <a:accent2>
        <a:srgbClr val="9CA671"/>
      </a:accent2>
      <a:accent3>
        <a:srgbClr val="90A87F"/>
      </a:accent3>
      <a:accent4>
        <a:srgbClr val="76AD77"/>
      </a:accent4>
      <a:accent5>
        <a:srgbClr val="81AB93"/>
      </a:accent5>
      <a:accent6>
        <a:srgbClr val="74AAA2"/>
      </a:accent6>
      <a:hlink>
        <a:srgbClr val="6979AE"/>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TotalTime>
  <Words>2538</Words>
  <Application>Microsoft Office PowerPoint</Application>
  <PresentationFormat>Widescreen</PresentationFormat>
  <Paragraphs>64</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DashVTI</vt:lpstr>
      <vt:lpstr>Cognitive Behavioral Therapy (CBT)   Krystal Gonzalez CNL-500, Grand Canyon University Dr. Jill Willis November, 1st 2023   </vt:lpstr>
      <vt:lpstr>How do you personally identify with the concepts of CBT? </vt:lpstr>
      <vt:lpstr>How does CBT align with your view of human nature? </vt:lpstr>
      <vt:lpstr>How does CBT align with your view of dysfunction/change? </vt:lpstr>
      <vt:lpstr>How does CBT align with your view on the roles of counselors and clients in therapy?</vt:lpstr>
      <vt:lpstr>What are the strengths and limitations when applying CBT to diverse client populations?</vt:lpstr>
      <vt:lpstr>Acceptance and Flexibility- CBT</vt:lpstr>
      <vt:lpstr>How can you grow as a counseling student to use CBT most effectively by the time you reach practicum?</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Behavioral Therapy (CBT)</dc:title>
  <dc:creator>Krystal Gonzalez</dc:creator>
  <cp:lastModifiedBy>Krystal Gonzalez</cp:lastModifiedBy>
  <cp:revision>3</cp:revision>
  <dcterms:created xsi:type="dcterms:W3CDTF">2023-11-01T20:53:57Z</dcterms:created>
  <dcterms:modified xsi:type="dcterms:W3CDTF">2026-10-23T03:32:47Z</dcterms:modified>
</cp:coreProperties>
</file>